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7" r:id="rId3"/>
    <p:sldId id="286" r:id="rId4"/>
    <p:sldId id="259" r:id="rId5"/>
    <p:sldId id="290" r:id="rId6"/>
    <p:sldId id="310" r:id="rId7"/>
    <p:sldId id="312" r:id="rId8"/>
    <p:sldId id="314" r:id="rId9"/>
    <p:sldId id="304" r:id="rId10"/>
    <p:sldId id="306" r:id="rId11"/>
    <p:sldId id="323" r:id="rId12"/>
    <p:sldId id="321" r:id="rId13"/>
    <p:sldId id="295" r:id="rId14"/>
    <p:sldId id="297" r:id="rId15"/>
    <p:sldId id="326" r:id="rId16"/>
    <p:sldId id="327" r:id="rId17"/>
    <p:sldId id="329" r:id="rId18"/>
    <p:sldId id="330" r:id="rId19"/>
    <p:sldId id="331" r:id="rId20"/>
    <p:sldId id="335" r:id="rId21"/>
    <p:sldId id="266" r:id="rId22"/>
    <p:sldId id="267" r:id="rId23"/>
    <p:sldId id="281" r:id="rId24"/>
    <p:sldId id="272" r:id="rId25"/>
    <p:sldId id="269" r:id="rId26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dvolená sekcia" id="{4151819D-AD6A-4E16-AE3E-220EA5386726}">
          <p14:sldIdLst>
            <p14:sldId id="256"/>
            <p14:sldId id="257"/>
            <p14:sldId id="286"/>
            <p14:sldId id="259"/>
            <p14:sldId id="290"/>
            <p14:sldId id="310"/>
            <p14:sldId id="312"/>
            <p14:sldId id="314"/>
            <p14:sldId id="304"/>
            <p14:sldId id="306"/>
            <p14:sldId id="323"/>
            <p14:sldId id="321"/>
            <p14:sldId id="295"/>
            <p14:sldId id="297"/>
            <p14:sldId id="326"/>
            <p14:sldId id="327"/>
            <p14:sldId id="329"/>
            <p14:sldId id="330"/>
            <p14:sldId id="331"/>
            <p14:sldId id="335"/>
            <p14:sldId id="266"/>
            <p14:sldId id="267"/>
            <p14:sldId id="281"/>
            <p14:sldId id="272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5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66FF33"/>
    <a:srgbClr val="FFFF66"/>
    <a:srgbClr val="FF9933"/>
    <a:srgbClr val="66FF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498" y="77"/>
      </p:cViewPr>
      <p:guideLst>
        <p:guide orient="horz" pos="2160"/>
        <p:guide pos="285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sk-SK"/>
              <a:t>3650 M staviteľstvo 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E74FFB-1D8B-4216-BEF0-3DFE5AB0B620}" type="datetimeFigureOut">
              <a:rPr lang="sk-SK" smtClean="0"/>
              <a:t>19. 11. 2021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8851F9-275B-4CDD-9647-8F30CFFB2D1B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sk-SK"/>
              <a:t>3650 M staviteľstvo 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D96FB3-89AA-4F9B-8689-D7948A224D80}" type="datetimeFigureOut">
              <a:rPr lang="sk-SK" smtClean="0"/>
              <a:t>19. 11. 2021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E44FB7-4963-4688-B508-73EAFC43CAF5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sk-SK"/>
          </a:p>
        </p:txBody>
      </p:sp>
      <p:sp>
        <p:nvSpPr>
          <p:cNvPr id="4" name="Zástupný symbol hlavičky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sk-SK"/>
              <a:t>3650 M staviteľstvo </a:t>
            </a: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E44FB7-4963-4688-B508-73EAFC43CAF5}" type="slidenum">
              <a:rPr lang="sk-SK" smtClean="0"/>
              <a:t>1</a:t>
            </a:fld>
            <a:endParaRPr lang="sk-SK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hlavičku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sk-SK"/>
              <a:t>3650 M staviteľstvo </a:t>
            </a:r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44FB7-4963-4688-B508-73EAFC43CAF5}" type="slidenum">
              <a:rPr lang="sk-SK" smtClean="0"/>
              <a:t>15</a:t>
            </a:fld>
            <a:endParaRPr lang="sk-SK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hlavičku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sk-SK"/>
              <a:t>3650 M staviteľstvo </a:t>
            </a:r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E44FB7-4963-4688-B508-73EAFC43CAF5}" type="slidenum">
              <a:rPr lang="sk-SK" smtClean="0"/>
              <a:t>18</a:t>
            </a:fld>
            <a:endParaRPr lang="sk-SK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Kliknite sem a upravte štýl predlohy podnadpisov.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C5D731-E2D5-4A80-90AC-3DF0BC7486D1}" type="datetime1">
              <a:rPr lang="sk-SK" smtClean="0"/>
              <a:t>19. 11. 2021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AA9C-F6E4-44B1-B0C5-248735CEA629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25F0E-9691-41C7-B754-96DBFD13DAD3}" type="datetime1">
              <a:rPr lang="sk-SK" smtClean="0"/>
              <a:t>19. 11. 2021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AA9C-F6E4-44B1-B0C5-248735CEA629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8691B-850A-4435-9129-69D7215CA716}" type="datetime1">
              <a:rPr lang="sk-SK" smtClean="0"/>
              <a:t>19. 11. 2021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AA9C-F6E4-44B1-B0C5-248735CEA629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82B4EF-73AD-488A-8F75-EFF749518107}" type="datetime1">
              <a:rPr lang="sk-SK" smtClean="0"/>
              <a:t>19. 11. 2021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AA9C-F6E4-44B1-B0C5-248735CEA629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61F60-7CB4-44BA-9388-CC95F5033C72}" type="datetime1">
              <a:rPr lang="sk-SK" smtClean="0"/>
              <a:t>19. 11. 2021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AA9C-F6E4-44B1-B0C5-248735CEA629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AB738-5BF4-47A4-8CC7-841C5E78493E}" type="datetime1">
              <a:rPr lang="sk-SK" smtClean="0"/>
              <a:t>19. 11. 2021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AA9C-F6E4-44B1-B0C5-248735CEA629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D1386-8777-4877-B3FD-48CF19F63156}" type="datetime1">
              <a:rPr lang="sk-SK" smtClean="0"/>
              <a:t>19. 11. 2021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AA9C-F6E4-44B1-B0C5-248735CEA629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F9D720-02BC-4206-BA57-63AD4F4114F4}" type="datetime1">
              <a:rPr lang="sk-SK" smtClean="0"/>
              <a:t>19. 11. 2021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AA9C-F6E4-44B1-B0C5-248735CEA629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67CE13-9362-4881-9E2C-694FD688F34F}" type="datetime1">
              <a:rPr lang="sk-SK" smtClean="0"/>
              <a:t>19. 11. 2021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AA9C-F6E4-44B1-B0C5-248735CEA629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26C78-0EE9-43F8-AE49-432490E4C7FB}" type="datetime1">
              <a:rPr lang="sk-SK" smtClean="0"/>
              <a:t>19. 11. 2021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AA9C-F6E4-44B1-B0C5-248735CEA629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60600-C4E4-4253-A94D-7454206DA574}" type="datetime1">
              <a:rPr lang="sk-SK" smtClean="0"/>
              <a:t>19. 11. 2021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2AA9C-F6E4-44B1-B0C5-248735CEA629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5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Kliknite sem a upravte štýl predlohy nadpisov.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104F9-A137-402A-9705-ADC5FD32DAF7}" type="datetime1">
              <a:rPr lang="sk-SK" smtClean="0"/>
              <a:t>19. 11. 2021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2AA9C-F6E4-44B1-B0C5-248735CEA629}" type="slidenum">
              <a:rPr lang="sk-SK" smtClean="0"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/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50.jpe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GIF"/><Relationship Id="rId3" Type="http://schemas.openxmlformats.org/officeDocument/2006/relationships/image" Target="../media/image60.GIF"/><Relationship Id="rId7" Type="http://schemas.openxmlformats.org/officeDocument/2006/relationships/image" Target="../media/image6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jpeg"/><Relationship Id="rId9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pn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42910" y="428604"/>
            <a:ext cx="7772400" cy="1470025"/>
          </a:xfrm>
        </p:spPr>
        <p:txBody>
          <a:bodyPr>
            <a:normAutofit/>
          </a:bodyPr>
          <a:lstStyle/>
          <a:p>
            <a:r>
              <a:rPr lang="sk-SK" sz="3600" b="1" dirty="0">
                <a:latin typeface="Arial Black" panose="020B0A04020102020204" pitchFamily="34" charset="0"/>
              </a:rPr>
              <a:t>          </a:t>
            </a:r>
            <a:r>
              <a:rPr lang="sk-SK" sz="4000" b="1" dirty="0">
                <a:latin typeface="Arial" panose="020B0604020202020204" pitchFamily="34" charset="0"/>
                <a:cs typeface="Arial" panose="020B0604020202020204" pitchFamily="34" charset="0"/>
              </a:rPr>
              <a:t>SPŠ stavebná Žilina</a:t>
            </a:r>
            <a:endParaRPr lang="sk-SK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Stredná priemyselná škola stavebná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07" y="476037"/>
            <a:ext cx="1905000" cy="1047751"/>
          </a:xfrm>
          <a:prstGeom prst="rect">
            <a:avLst/>
          </a:prstGeom>
          <a:noFill/>
        </p:spPr>
      </p:pic>
      <p:pic>
        <p:nvPicPr>
          <p:cNvPr id="17410" name="Picture 2" descr="SÃºvisiaci obrÃ¡zo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700808"/>
            <a:ext cx="5248291" cy="3600000"/>
          </a:xfrm>
          <a:prstGeom prst="rect">
            <a:avLst/>
          </a:prstGeom>
          <a:noFill/>
        </p:spPr>
      </p:pic>
      <p:pic>
        <p:nvPicPr>
          <p:cNvPr id="7" name="Obrázok 6" descr="http://www.spssza.sk/pic/webeditor/remdom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700808"/>
            <a:ext cx="2733675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ok 7" descr="http://www.spssza.sk/pic/webeditor/budovapos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219927"/>
            <a:ext cx="2520281" cy="180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BlokTextu 2"/>
          <p:cNvSpPr txBox="1"/>
          <p:nvPr/>
        </p:nvSpPr>
        <p:spPr>
          <a:xfrm>
            <a:off x="94615" y="3789045"/>
            <a:ext cx="2818765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dirty="0"/>
              <a:t>Budova Remeselníckeho domu, kde sa začala písať história našej školy...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95250" y="6021070"/>
            <a:ext cx="2884805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dirty="0"/>
              <a:t>...a dočasne sa učilo aj v priestoroch Pozemných stavieb, kým sa stavala budova novej SPŠS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3268980" y="5855970"/>
            <a:ext cx="575373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altLang="en-US" sz="1400" b="1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ÚSPEŠNÝ ČLOVEK JE TEN, KTORÝ SI POSTAVÍ PEVNÉ ZÁKLADY Z KAMEŇOV, KTORÉ NAŇHO HÁDŽU OSTATNÍ.</a:t>
            </a:r>
          </a:p>
          <a:p>
            <a:r>
              <a:rPr lang="sk-SK" altLang="en-US" sz="140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(David Brinkley)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610">
        <p:split orient="vert"/>
      </p:transition>
    </mc:Choice>
    <mc:Fallback>
      <p:transition spd="slow" advTm="161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/>
          <p:nvPr/>
        </p:nvPicPr>
        <p:blipFill>
          <a:blip r:embed="rId2" cstate="print"/>
          <a:srcRect l="17842" t="21187" r="52069" b="8012"/>
          <a:stretch>
            <a:fillRect/>
          </a:stretch>
        </p:blipFill>
        <p:spPr bwMode="auto">
          <a:xfrm>
            <a:off x="251521" y="404664"/>
            <a:ext cx="3960440" cy="5815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/>
          <p:nvPr/>
        </p:nvSpPr>
        <p:spPr>
          <a:xfrm>
            <a:off x="4355976" y="404664"/>
            <a:ext cx="4680520" cy="17612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....a neskôr</a:t>
            </a:r>
            <a:r>
              <a:rPr lang="sk-SK" sz="1800" b="1" cap="all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CELÉ</a:t>
            </a:r>
            <a:r>
              <a:rPr lang="sk-SK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STAVBY na počítači v  2D, pomocou grafického programu </a:t>
            </a:r>
            <a:r>
              <a:rPr lang="sk-SK" b="1" dirty="0" err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Autoca</a:t>
            </a:r>
            <a:r>
              <a:rPr lang="sk-SK" sz="1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sk-SK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a v 3D, pomocou </a:t>
            </a:r>
            <a:r>
              <a:rPr lang="sk-SK" sz="18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3D softvérov </a:t>
            </a:r>
            <a:r>
              <a:rPr lang="sk-SK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REVIT, </a:t>
            </a:r>
            <a:r>
              <a:rPr lang="sk-SK" sz="18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SKETCHUP,  </a:t>
            </a:r>
            <a:r>
              <a:rPr lang="sk-SK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LUMION...</a:t>
            </a:r>
            <a:endParaRPr lang="sk-SK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k-S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ázok 5"/>
          <p:cNvPicPr/>
          <p:nvPr/>
        </p:nvPicPr>
        <p:blipFill>
          <a:blip r:embed="rId3" cstate="print"/>
          <a:srcRect l="13047" t="10882" r="13297" b="9118"/>
          <a:stretch>
            <a:fillRect/>
          </a:stretch>
        </p:blipFill>
        <p:spPr bwMode="auto">
          <a:xfrm>
            <a:off x="5796136" y="1778793"/>
            <a:ext cx="2895599" cy="2078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ok 6"/>
          <p:cNvPicPr/>
          <p:nvPr/>
        </p:nvPicPr>
        <p:blipFill>
          <a:blip r:embed="rId4" cstate="print"/>
          <a:srcRect l="23779" t="25000" r="23545" b="22353"/>
          <a:stretch>
            <a:fillRect/>
          </a:stretch>
        </p:blipFill>
        <p:spPr bwMode="auto">
          <a:xfrm>
            <a:off x="5099906" y="3950729"/>
            <a:ext cx="3591829" cy="2294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ok 7" descr="Rozšířená Realita, Tablet, Plán Budovy, Architekt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2242672"/>
            <a:ext cx="2403351" cy="16146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6122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10"/>
          <p:cNvPicPr/>
          <p:nvPr/>
        </p:nvPicPr>
        <p:blipFill>
          <a:blip r:embed="rId2" cstate="print"/>
          <a:srcRect t="11881"/>
          <a:stretch>
            <a:fillRect/>
          </a:stretch>
        </p:blipFill>
        <p:spPr bwMode="auto">
          <a:xfrm>
            <a:off x="611560" y="620688"/>
            <a:ext cx="6838895" cy="416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4"/>
          <p:cNvPicPr/>
          <p:nvPr/>
        </p:nvPicPr>
        <p:blipFill>
          <a:blip r:embed="rId3" cstate="print">
            <a:lum bright="10000"/>
          </a:blip>
          <a:stretch>
            <a:fillRect/>
          </a:stretch>
        </p:blipFill>
        <p:spPr>
          <a:xfrm>
            <a:off x="4339274" y="3789040"/>
            <a:ext cx="4193165" cy="2749872"/>
          </a:xfrm>
          <a:prstGeom prst="rect">
            <a:avLst/>
          </a:prstGeom>
        </p:spPr>
      </p:pic>
      <p:pic>
        <p:nvPicPr>
          <p:cNvPr id="5" name="obrázek 5"/>
          <p:cNvPicPr/>
          <p:nvPr/>
        </p:nvPicPr>
        <p:blipFill rotWithShape="1">
          <a:blip r:embed="rId4" cstate="print"/>
          <a:srcRect l="2240" t="22974" r="3283" b="9625"/>
          <a:stretch>
            <a:fillRect/>
          </a:stretch>
        </p:blipFill>
        <p:spPr>
          <a:xfrm>
            <a:off x="611560" y="4362140"/>
            <a:ext cx="3361050" cy="22322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6" name="obrázek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96137" y="607988"/>
            <a:ext cx="2736304" cy="2127686"/>
          </a:xfrm>
          <a:prstGeom prst="rect">
            <a:avLst/>
          </a:prstGeom>
        </p:spPr>
      </p:pic>
    </p:spTree>
  </p:cSld>
  <p:clrMapOvr>
    <a:masterClrMapping/>
  </p:clrMapOvr>
  <p:transition spd="med" advTm="4001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8" b="19524"/>
          <a:stretch>
            <a:fillRect/>
          </a:stretch>
        </p:blipFill>
        <p:spPr>
          <a:xfrm>
            <a:off x="675928" y="3224002"/>
            <a:ext cx="4184104" cy="2088232"/>
          </a:xfrm>
          <a:prstGeom prst="rect">
            <a:avLst/>
          </a:prstGeom>
        </p:spPr>
      </p:pic>
      <p:pic>
        <p:nvPicPr>
          <p:cNvPr id="4" name="obrázek 13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96724"/>
            <a:ext cx="7974024" cy="242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3224002"/>
            <a:ext cx="3581536" cy="2088232"/>
          </a:xfrm>
          <a:prstGeom prst="rect">
            <a:avLst/>
          </a:prstGeom>
        </p:spPr>
      </p:pic>
    </p:spTree>
  </p:cSld>
  <p:clrMapOvr>
    <a:masterClrMapping/>
  </p:clrMapOvr>
  <p:transition spd="med" advTm="4154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textu 5"/>
          <p:cNvSpPr>
            <a:spLocks noGrp="1"/>
          </p:cNvSpPr>
          <p:nvPr>
            <p:ph type="body" idx="1"/>
          </p:nvPr>
        </p:nvSpPr>
        <p:spPr>
          <a:xfrm>
            <a:off x="755576" y="548681"/>
            <a:ext cx="7772400" cy="576063"/>
          </a:xfrm>
        </p:spPr>
        <p:txBody>
          <a:bodyPr>
            <a:normAutofit/>
          </a:bodyPr>
          <a:lstStyle/>
          <a:p>
            <a:pPr algn="ctr"/>
            <a:r>
              <a:rPr lang="sk-SK" sz="2700" dirty="0">
                <a:latin typeface="Arial" panose="020B0604020202020204" pitchFamily="34" charset="0"/>
                <a:cs typeface="Arial" panose="020B0604020202020204" pitchFamily="34" charset="0"/>
              </a:rPr>
              <a:t>Študijný odbor </a:t>
            </a:r>
            <a:r>
              <a:rPr lang="sk-SK" sz="2700" b="1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</a:rPr>
              <a:t>3650 M staviteľstvo </a:t>
            </a:r>
          </a:p>
        </p:txBody>
      </p:sp>
      <p:grpSp>
        <p:nvGrpSpPr>
          <p:cNvPr id="15" name="Skupina 14"/>
          <p:cNvGrpSpPr/>
          <p:nvPr/>
        </p:nvGrpSpPr>
        <p:grpSpPr>
          <a:xfrm>
            <a:off x="303530" y="1216660"/>
            <a:ext cx="8731250" cy="460375"/>
            <a:chOff x="755576" y="2276872"/>
            <a:chExt cx="1944216" cy="586948"/>
          </a:xfrm>
        </p:grpSpPr>
        <p:sp>
          <p:nvSpPr>
            <p:cNvPr id="9" name="Obdĺžnik 8"/>
            <p:cNvSpPr/>
            <p:nvPr/>
          </p:nvSpPr>
          <p:spPr>
            <a:xfrm>
              <a:off x="755576" y="2276872"/>
              <a:ext cx="1944216" cy="57606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13" name="BlokTextu 12"/>
            <p:cNvSpPr txBox="1"/>
            <p:nvPr/>
          </p:nvSpPr>
          <p:spPr>
            <a:xfrm>
              <a:off x="755576" y="2276872"/>
              <a:ext cx="1800200" cy="586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Zameranie: Inžinierske konštrukcie a dopravné stavby</a:t>
              </a:r>
            </a:p>
          </p:txBody>
        </p:sp>
      </p:grpSp>
      <p:sp>
        <p:nvSpPr>
          <p:cNvPr id="14" name="BlokTextu 13"/>
          <p:cNvSpPr txBox="1"/>
          <p:nvPr/>
        </p:nvSpPr>
        <p:spPr>
          <a:xfrm>
            <a:off x="1043608" y="400506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BlokTextu 31"/>
          <p:cNvSpPr txBox="1"/>
          <p:nvPr/>
        </p:nvSpPr>
        <p:spPr>
          <a:xfrm>
            <a:off x="971600" y="5805264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467360" y="1903095"/>
            <a:ext cx="8567420" cy="2809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Chcete sa v budúcnosti podieľať na veľkolepých stavbách mostov, priehrad, tunelov, železníc, či ciest , ALE aj budovaniu cyklotrás,  </a:t>
            </a:r>
            <a:r>
              <a:rPr lang="sk-SK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skate</a:t>
            </a: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parkov, zaujímavých rozhľadní, lyžiarskych areálov a pod.?</a:t>
            </a:r>
          </a:p>
          <a:p>
            <a:pPr>
              <a:spcAft>
                <a:spcPts val="1000"/>
              </a:spcAft>
            </a:pPr>
            <a:r>
              <a:rPr lang="sk-SK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Tak</a:t>
            </a: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toto je vhodný odbor pre Vás, pretože získate najlepšie konštruktérske  znalosti,  znalosti zo statiky a </a:t>
            </a:r>
            <a:r>
              <a:rPr lang="sk-SK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geoinformatiky</a:t>
            </a: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z využívania </a:t>
            </a:r>
            <a:r>
              <a:rPr lang="sk-SK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dronov</a:t>
            </a: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pre potreby inžinierskeho staviteľstva </a:t>
            </a:r>
            <a:r>
              <a:rPr lang="sk-SK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</a:t>
            </a: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teda aj skvelý predpoklad do budúcnosti stať sa jedným z najlepšie </a:t>
            </a:r>
            <a:r>
              <a:rPr lang="sk-SK" sz="2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platených odborníkov</a:t>
            </a: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sk-SK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</a:pPr>
            <a:r>
              <a:rPr lang="sk-SK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</a:t>
            </a:r>
          </a:p>
        </p:txBody>
      </p:sp>
      <p:pic>
        <p:nvPicPr>
          <p:cNvPr id="20" name="Obrázok 19" descr="Visutý Most, Brooklyn Most, Most, Řeka, Blue River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295914"/>
            <a:ext cx="3660254" cy="227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Obrázok 22"/>
          <p:cNvPicPr/>
          <p:nvPr/>
        </p:nvPicPr>
        <p:blipFill>
          <a:blip r:embed="rId3" cstate="print"/>
          <a:srcRect l="15370" t="20294" r="35280" b="3824"/>
          <a:stretch>
            <a:fillRect/>
          </a:stretch>
        </p:blipFill>
        <p:spPr bwMode="auto">
          <a:xfrm>
            <a:off x="6019800" y="4295914"/>
            <a:ext cx="2944689" cy="2272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Obrázok 23" descr="Ilustrační foto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1492" y="4288909"/>
            <a:ext cx="1452314" cy="1173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13271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textu 5"/>
          <p:cNvSpPr>
            <a:spLocks noGrp="1"/>
          </p:cNvSpPr>
          <p:nvPr>
            <p:ph type="body" idx="1"/>
          </p:nvPr>
        </p:nvSpPr>
        <p:spPr>
          <a:xfrm>
            <a:off x="755576" y="548681"/>
            <a:ext cx="7772400" cy="576063"/>
          </a:xfrm>
        </p:spPr>
        <p:txBody>
          <a:bodyPr>
            <a:normAutofit/>
          </a:bodyPr>
          <a:lstStyle/>
          <a:p>
            <a:pPr algn="ctr"/>
            <a:r>
              <a:rPr lang="sk-SK" sz="2700" dirty="0">
                <a:latin typeface="Arial" panose="020B0604020202020204" pitchFamily="34" charset="0"/>
                <a:cs typeface="Arial" panose="020B0604020202020204" pitchFamily="34" charset="0"/>
              </a:rPr>
              <a:t>Študijný odbor </a:t>
            </a:r>
            <a:r>
              <a:rPr lang="sk-SK" sz="2700" b="1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</a:rPr>
              <a:t>3650 M staviteľstvo </a:t>
            </a:r>
          </a:p>
        </p:txBody>
      </p:sp>
      <p:grpSp>
        <p:nvGrpSpPr>
          <p:cNvPr id="15" name="Skupina 14"/>
          <p:cNvGrpSpPr/>
          <p:nvPr/>
        </p:nvGrpSpPr>
        <p:grpSpPr>
          <a:xfrm>
            <a:off x="485775" y="1183005"/>
            <a:ext cx="8593455" cy="460375"/>
            <a:chOff x="755576" y="2276872"/>
            <a:chExt cx="1944216" cy="586948"/>
          </a:xfrm>
        </p:grpSpPr>
        <p:sp>
          <p:nvSpPr>
            <p:cNvPr id="9" name="Obdĺžnik 8"/>
            <p:cNvSpPr/>
            <p:nvPr/>
          </p:nvSpPr>
          <p:spPr>
            <a:xfrm>
              <a:off x="755576" y="2276872"/>
              <a:ext cx="1944216" cy="57606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13" name="BlokTextu 12"/>
            <p:cNvSpPr txBox="1"/>
            <p:nvPr/>
          </p:nvSpPr>
          <p:spPr>
            <a:xfrm>
              <a:off x="755576" y="2276872"/>
              <a:ext cx="1800200" cy="586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2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Zameranie:Inžinierske</a:t>
              </a:r>
              <a:r>
                <a:rPr lang="sk-SK" sz="24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sk-SK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konštrukcie a dopravné stavby</a:t>
              </a:r>
            </a:p>
          </p:txBody>
        </p:sp>
      </p:grpSp>
      <p:sp>
        <p:nvSpPr>
          <p:cNvPr id="14" name="BlokTextu 13"/>
          <p:cNvSpPr txBox="1"/>
          <p:nvPr/>
        </p:nvSpPr>
        <p:spPr>
          <a:xfrm>
            <a:off x="1043608" y="400506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BlokTextu 17"/>
          <p:cNvSpPr txBox="1"/>
          <p:nvPr/>
        </p:nvSpPr>
        <p:spPr>
          <a:xfrm>
            <a:off x="536575" y="1831975"/>
            <a:ext cx="4202430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Odborné predmety: 1. ročník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deskriptívna geometria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dopravné staviteľstvo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pozemné staviteľstvo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stavebné materiály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odborné kreslenie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CAD systémy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konštrukčné cvičenia</a:t>
            </a:r>
          </a:p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        ....a vo vyšších ročníkoch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prax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stavebná mechanika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mosty a tunely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vodohospodárske stavby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geodézia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stavebné konštrukcie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zakladanie stavieb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ekonomika</a:t>
            </a:r>
          </a:p>
        </p:txBody>
      </p:sp>
      <p:pic>
        <p:nvPicPr>
          <p:cNvPr id="7172" name="Picture 4" descr="Inžinierske staviteľstvo - Civil Engineering - Ivan Balá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363" y="1915055"/>
            <a:ext cx="2192673" cy="317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Materialy a technologie na stavbu vozoviek v80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781" y="4453924"/>
            <a:ext cx="3184592" cy="234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Ekonomické minimum - Vieroslava Holková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303" y="4767991"/>
            <a:ext cx="1469668" cy="202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Mosty na území Slovenska - Peter Paulí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586" y="1965245"/>
            <a:ext cx="1728191" cy="249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Statika stavebných konštrukcií 2 - Gabriela Lajčáková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145" y="4468064"/>
            <a:ext cx="1593995" cy="234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776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323528" y="404664"/>
            <a:ext cx="8208912" cy="1176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Čo sa naučíte na odbore 3650M staviteľstvo so zameraním na Inžinierske konštrukcie a dopravné </a:t>
            </a:r>
            <a:r>
              <a:rPr lang="sk-SK" sz="18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stavby?</a:t>
            </a:r>
            <a:r>
              <a:rPr lang="sk-SK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"/>
            </a:pPr>
            <a:r>
              <a:rPr lang="sk-SK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KRESLIŤ ... KRESLIŤ PERSPEKTÍVU ...  KRESLIŤ  TO, ČO MA BAVÍ</a:t>
            </a:r>
            <a:endParaRPr lang="sk-S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772816"/>
            <a:ext cx="2016224" cy="1995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30"/>
          <p:cNvPicPr/>
          <p:nvPr/>
        </p:nvPicPr>
        <p:blipFill>
          <a:blip r:embed="rId4" cstate="print"/>
          <a:srcRect t="19325"/>
          <a:stretch>
            <a:fillRect/>
          </a:stretch>
        </p:blipFill>
        <p:spPr bwMode="auto">
          <a:xfrm>
            <a:off x="683568" y="4005064"/>
            <a:ext cx="5763895" cy="2226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ázok 11" descr="Sleva na veškeré jízdné u ČD pro všechny členy SPJF! - iKlubovna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1796877"/>
            <a:ext cx="2727960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ázok 12" descr="Ilustración de Salir Del Gráfico De La Carretera Del Túnel Negro Blanco  Paisaje Esbozo Vectorial De Ilustración y más Vectores Libres de Derechos  de Acantilado - iStock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784" y="1796877"/>
            <a:ext cx="2816656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Obrázok 13" descr="Obraz Krajobraz Wektor mostu nad rzeką i topole na wymiar • sztuka, widok,  tekstura • REDRO.pl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1" y="3984972"/>
            <a:ext cx="2512640" cy="220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559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395536" y="260649"/>
            <a:ext cx="6462464" cy="390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"/>
            </a:pPr>
            <a:r>
              <a:rPr lang="sk-SK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NAVRHOVAŤ A PROJEKTOVAŤ </a:t>
            </a:r>
            <a:endParaRPr lang="sk-S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 descr="Zelený most – rekonštrukcia mosta v km 7,892 trate Bratislava-Nové Mesto –  Dunajská Streda | ASB.sk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908721"/>
            <a:ext cx="4608512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BlokTextu 6"/>
          <p:cNvSpPr txBox="1"/>
          <p:nvPr/>
        </p:nvSpPr>
        <p:spPr>
          <a:xfrm>
            <a:off x="438857" y="3203496"/>
            <a:ext cx="7416824" cy="3903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.... na počítači pomocou grafických programov </a:t>
            </a:r>
            <a:r>
              <a:rPr lang="sk-SK" sz="1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Autocad</a:t>
            </a:r>
            <a:r>
              <a:rPr lang="sk-SK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k-SK" sz="18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Civil </a:t>
            </a:r>
            <a:r>
              <a:rPr lang="sk-SK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3D</a:t>
            </a:r>
            <a:endParaRPr lang="sk-S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Obrázok 7" descr="Rozpočet - Proces výstavby skateparku - Výstavba a projektování skateparků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184" y="3783457"/>
            <a:ext cx="3769816" cy="254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85"/>
          <a:stretch>
            <a:fillRect/>
          </a:stretch>
        </p:blipFill>
        <p:spPr bwMode="auto">
          <a:xfrm>
            <a:off x="4978772" y="3783456"/>
            <a:ext cx="3769816" cy="2572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obrázek 13"/>
          <p:cNvPicPr/>
          <p:nvPr/>
        </p:nvPicPr>
        <p:blipFill>
          <a:blip r:embed="rId5" cstate="print"/>
          <a:srcRect l="44463" t="8388" r="1522" b="26940"/>
          <a:stretch>
            <a:fillRect/>
          </a:stretch>
        </p:blipFill>
        <p:spPr bwMode="auto">
          <a:xfrm>
            <a:off x="6991990" y="892933"/>
            <a:ext cx="1756598" cy="1474687"/>
          </a:xfrm>
          <a:prstGeom prst="rect">
            <a:avLst/>
          </a:prstGeom>
          <a:noFill/>
        </p:spPr>
      </p:pic>
      <p:pic>
        <p:nvPicPr>
          <p:cNvPr id="11" name="obrázek 14"/>
          <p:cNvPicPr/>
          <p:nvPr/>
        </p:nvPicPr>
        <p:blipFill>
          <a:blip r:embed="rId6" cstate="print"/>
          <a:srcRect l="14799" r="9074"/>
          <a:stretch>
            <a:fillRect/>
          </a:stretch>
        </p:blipFill>
        <p:spPr bwMode="auto">
          <a:xfrm rot="10800000" flipH="1" flipV="1">
            <a:off x="5724128" y="1791380"/>
            <a:ext cx="1377900" cy="134874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5314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:\šk.rok 2017-2018\prezentácie na šk.rok 2018\do prezentácie\giphy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32656"/>
            <a:ext cx="1523999" cy="1523999"/>
          </a:xfrm>
          <a:prstGeom prst="rect">
            <a:avLst/>
          </a:prstGeom>
          <a:noFill/>
        </p:spPr>
      </p:pic>
      <p:sp>
        <p:nvSpPr>
          <p:cNvPr id="5" name="BlokTextu 4"/>
          <p:cNvSpPr txBox="1"/>
          <p:nvPr/>
        </p:nvSpPr>
        <p:spPr>
          <a:xfrm>
            <a:off x="1475740" y="332740"/>
            <a:ext cx="713105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400" dirty="0">
                <a:latin typeface="Arial" panose="020B0604020202020204" pitchFamily="34" charset="0"/>
                <a:cs typeface="Arial" panose="020B0604020202020204" pitchFamily="34" charset="0"/>
              </a:rPr>
              <a:t>Študijný odbor </a:t>
            </a:r>
            <a:r>
              <a:rPr lang="sk-SK" sz="2400" b="1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</a:rPr>
              <a:t>3650 M staviteľstvo ... ponúka aj možnosť zvoliť si po 2. ročníku voliteľné predmety so zameraním na </a:t>
            </a:r>
            <a:r>
              <a:rPr lang="sk-SK" sz="2400" b="1" spc="-1" dirty="0">
                <a:solidFill>
                  <a:srgbClr val="FF66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</a:rPr>
              <a:t>požiarnu ochranu</a:t>
            </a:r>
            <a:endParaRPr lang="sk-SK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251460" y="1988820"/>
            <a:ext cx="4425950" cy="2245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sk-SK" sz="20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</a:rPr>
              <a:t>Profilové voliteľné predmety: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</a:rPr>
              <a:t> metodika zdolávania požiarov,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</a:rPr>
              <a:t> organizácia ochrany pred    </a:t>
            </a:r>
          </a:p>
          <a:p>
            <a:pPr>
              <a:lnSpc>
                <a:spcPct val="100000"/>
              </a:lnSpc>
            </a:pPr>
            <a:r>
              <a:rPr lang="sk-SK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</a:rPr>
              <a:t>      požiarmi,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</a:rPr>
              <a:t> chémia v ochrane pred požiarmi,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</a:rPr>
              <a:t> technické prostriedky a výcvik,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sk-SK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</a:rPr>
              <a:t> požiarna prevencia. </a:t>
            </a:r>
            <a:endParaRPr lang="sk-SK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Shape 28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08195" y="1628775"/>
            <a:ext cx="2499360" cy="1865630"/>
          </a:xfrm>
          <a:prstGeom prst="rect">
            <a:avLst/>
          </a:prstGeom>
          <a:ln>
            <a:noFill/>
          </a:ln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87392" y="4190479"/>
            <a:ext cx="2992142" cy="2246769"/>
          </a:xfrm>
          <a:prstGeom prst="rect">
            <a:avLst/>
          </a:prstGeom>
        </p:spPr>
      </p:pic>
      <p:pic>
        <p:nvPicPr>
          <p:cNvPr id="11266" name="Picture 2" descr="Predpisy o protipožiarnej bezpečnosti a ochrane - 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10" y="4253245"/>
            <a:ext cx="1567060" cy="2235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Kniha: Požiarna bezpečnosť stavieb (Vladimír Mózer) | Martinu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216" y="4215717"/>
            <a:ext cx="1521855" cy="225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Požiarna bezpečnosť stavieb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463" y="4238165"/>
            <a:ext cx="1759861" cy="223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asiči a záchranári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015" y="1628775"/>
            <a:ext cx="1574800" cy="1393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ok 14"/>
          <p:cNvPicPr/>
          <p:nvPr/>
        </p:nvPicPr>
        <p:blipFill rotWithShape="1">
          <a:blip r:embed="rId10"/>
          <a:srcRect l="33730" t="27073" r="958" b="17539"/>
          <a:stretch>
            <a:fillRect/>
          </a:stretch>
        </p:blipFill>
        <p:spPr bwMode="auto">
          <a:xfrm>
            <a:off x="5133461" y="3572525"/>
            <a:ext cx="1971675" cy="1337310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</p:cSld>
  <p:clrMapOvr>
    <a:masterClrMapping/>
  </p:clrMapOvr>
  <p:transition spd="med" advTm="152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539552" y="404664"/>
            <a:ext cx="8208912" cy="7089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b="1" dirty="0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všetci začnete súťažiť </a:t>
            </a:r>
            <a:r>
              <a:rPr lang="sk-SK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vyhrávať v rôznych súťažiach... </a:t>
            </a:r>
            <a:r>
              <a:rPr lang="sk-SK" sz="1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Revit</a:t>
            </a:r>
            <a:r>
              <a:rPr lang="sk-SK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Ytong</a:t>
            </a:r>
            <a:r>
              <a:rPr lang="sk-SK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sk-SK" sz="1800" b="1" dirty="0" err="1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Velux</a:t>
            </a:r>
            <a:r>
              <a:rPr lang="sk-SK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SOČ, STAVOKS a pod.</a:t>
            </a:r>
            <a:endParaRPr lang="sk-S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ázok 5"/>
          <p:cNvPicPr/>
          <p:nvPr/>
        </p:nvPicPr>
        <p:blipFill>
          <a:blip r:embed="rId3" cstate="print"/>
          <a:srcRect l="16693" t="11764" r="17527" b="9412"/>
          <a:stretch>
            <a:fillRect/>
          </a:stretch>
        </p:blipFill>
        <p:spPr bwMode="auto">
          <a:xfrm>
            <a:off x="5893261" y="4581128"/>
            <a:ext cx="2895600" cy="19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36"/>
          <p:cNvPicPr/>
          <p:nvPr/>
        </p:nvPicPr>
        <p:blipFill>
          <a:blip r:embed="rId4" cstate="print"/>
          <a:srcRect b="19802"/>
          <a:stretch>
            <a:fillRect/>
          </a:stretch>
        </p:blipFill>
        <p:spPr bwMode="auto">
          <a:xfrm>
            <a:off x="6264468" y="3085092"/>
            <a:ext cx="2520280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ok 7"/>
          <p:cNvPicPr/>
          <p:nvPr/>
        </p:nvPicPr>
        <p:blipFill>
          <a:blip r:embed="rId5" cstate="print"/>
          <a:srcRect l="51349" b="-3214"/>
          <a:stretch>
            <a:fillRect/>
          </a:stretch>
        </p:blipFill>
        <p:spPr bwMode="auto">
          <a:xfrm>
            <a:off x="581883" y="1169591"/>
            <a:ext cx="4854213" cy="2835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ek 1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560" y="4307522"/>
            <a:ext cx="1675765" cy="2231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1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79912" y="4005065"/>
            <a:ext cx="2022078" cy="2533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ázek 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903" y="1154537"/>
            <a:ext cx="3331845" cy="1874520"/>
          </a:xfrm>
          <a:prstGeom prst="rect">
            <a:avLst/>
          </a:prstGeom>
        </p:spPr>
      </p:pic>
    </p:spTree>
  </p:cSld>
  <p:clrMapOvr>
    <a:masterClrMapping/>
  </p:clrMapOvr>
  <p:transition spd="med" advTm="6243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obsahu 6" descr="C:\Users\image\Desktop\IMG_20171027_11575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60648"/>
            <a:ext cx="3816424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18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3154536"/>
            <a:ext cx="7797328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PC1\Downloads\314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37572" y="260648"/>
            <a:ext cx="2764455" cy="1615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PC1\Downloads\3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87386"/>
            <a:ext cx="2771800" cy="1559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p:transition spd="med" advTm="57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539552" y="620689"/>
            <a:ext cx="8424936" cy="864096"/>
          </a:xfrm>
        </p:spPr>
        <p:txBody>
          <a:bodyPr>
            <a:noAutofit/>
          </a:bodyPr>
          <a:lstStyle/>
          <a:p>
            <a:pPr algn="l"/>
            <a:r>
              <a:rPr lang="sk-SK" sz="3600" b="1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</a:rPr>
              <a:t>Študijné odbory na našej škole:</a:t>
            </a:r>
            <a:endParaRPr lang="sk-SK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3568" y="1844824"/>
            <a:ext cx="8136904" cy="4154016"/>
          </a:xfrm>
          <a:ln>
            <a:solidFill>
              <a:schemeClr val="bg1"/>
            </a:solidFill>
          </a:ln>
        </p:spPr>
        <p:txBody>
          <a:bodyPr>
            <a:normAutofit fontScale="30000" lnSpcReduction="20000"/>
          </a:bodyPr>
          <a:lstStyle/>
          <a:p>
            <a:pPr algn="l"/>
            <a:r>
              <a:rPr lang="sk-SK" sz="8000" b="1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</a:rPr>
              <a:t>3650 M staviteľstvo</a:t>
            </a:r>
          </a:p>
          <a:p>
            <a:pPr algn="l"/>
            <a:r>
              <a:rPr lang="sk-SK" sz="5000" b="1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</a:rPr>
              <a:t>Zamerania(špecializácie):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sk-SK" sz="6000" b="1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</a:rPr>
              <a:t>Konštrukcie pozemných stavieb</a:t>
            </a:r>
          </a:p>
          <a:p>
            <a:pPr marL="685800" indent="-685800" algn="l">
              <a:buFont typeface="Arial" panose="020B0604020202020204" pitchFamily="34" charset="0"/>
              <a:buChar char="•"/>
            </a:pPr>
            <a:r>
              <a:rPr lang="sk-SK" sz="6000" b="1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</a:rPr>
              <a:t>Pozemné stavby a architektúra</a:t>
            </a:r>
          </a:p>
          <a:p>
            <a:pPr marL="685800" indent="-6858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6000" b="1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</a:rPr>
              <a:t>Inžinierske konštrukcie a dopravné staviteľstvo  </a:t>
            </a:r>
            <a:r>
              <a:rPr lang="sk-SK" sz="5000" b="1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</a:rPr>
              <a:t>                         </a:t>
            </a:r>
          </a:p>
          <a:p>
            <a:pPr algn="l">
              <a:lnSpc>
                <a:spcPct val="90000"/>
              </a:lnSpc>
              <a:buFont typeface="Arial" panose="020B0604020202020204" pitchFamily="34" charset="0"/>
            </a:pPr>
            <a:endParaRPr lang="sk-SK" sz="5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90000"/>
              </a:lnSpc>
              <a:buFont typeface="Arial" panose="020B0604020202020204" pitchFamily="34" charset="0"/>
            </a:pPr>
            <a:endParaRPr lang="sk-SK" sz="5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90000"/>
              </a:lnSpc>
              <a:buFont typeface="Arial" panose="020B0604020202020204" pitchFamily="34" charset="0"/>
            </a:pPr>
            <a:r>
              <a:rPr lang="sk-SK" sz="6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 </a:t>
            </a:r>
            <a:r>
              <a:rPr lang="sk-SK" sz="6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druhom ročníku </a:t>
            </a:r>
            <a:r>
              <a:rPr lang="sk-SK" sz="6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 sz="6000" b="1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majú žiaci možnosť vybrať si </a:t>
            </a:r>
            <a:r>
              <a:rPr lang="sk-SK" sz="6000" b="1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profilové voliteľné predmety  so zameraním na </a:t>
            </a:r>
            <a:r>
              <a:rPr lang="sk-SK" sz="6000" b="1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požiarnu ochranu</a:t>
            </a:r>
          </a:p>
          <a:p>
            <a:pPr algn="l"/>
            <a:endParaRPr lang="sk-SK" sz="3000" b="1" spc="-1" dirty="0">
              <a:solidFill>
                <a:schemeClr val="tx1"/>
              </a:solidFill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ea typeface="Arial" panose="020B0604020202020204"/>
              <a:cs typeface="Times New Roman" panose="02020603050405020304" pitchFamily="18" charset="0"/>
            </a:endParaRPr>
          </a:p>
          <a:p>
            <a:pPr algn="l"/>
            <a:r>
              <a:rPr lang="sk-SK" sz="8000" b="1" spc="-1" dirty="0" smtClean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</a:rPr>
              <a:t>39</a:t>
            </a:r>
            <a:r>
              <a:rPr lang="sk-SK" sz="8000" b="1" spc="-1" dirty="0" smtClean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</a:rPr>
              <a:t>17 </a:t>
            </a:r>
            <a:r>
              <a:rPr lang="sk-SK" sz="8000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</a:rPr>
              <a:t>M 06  technické a informatické služby - </a:t>
            </a:r>
          </a:p>
          <a:p>
            <a:pPr algn="l"/>
            <a:r>
              <a:rPr lang="sk-SK" sz="8000" b="1" spc="-1" dirty="0">
                <a:solidFill>
                  <a:schemeClr val="accent1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</a:rPr>
              <a:t>                   v stavebníctve</a:t>
            </a:r>
            <a:endParaRPr lang="sk-SK" sz="6000" b="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Arial" panose="020B0604020202020204"/>
              <a:cs typeface="Arial" panose="020B0604020202020204" pitchFamily="34" charset="0"/>
            </a:endParaRPr>
          </a:p>
          <a:p>
            <a:pPr algn="l"/>
            <a:endParaRPr lang="sk-SK" sz="5100" b="1" spc="-1" dirty="0">
              <a:solidFill>
                <a:schemeClr val="accent1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Arial" panose="020B0604020202020204"/>
              <a:cs typeface="Arial" panose="020B0604020202020204" pitchFamily="34" charset="0"/>
            </a:endParaRPr>
          </a:p>
          <a:p>
            <a:pPr algn="l"/>
            <a:r>
              <a:rPr lang="sk-SK" sz="8000" b="1" spc="-1" dirty="0">
                <a:solidFill>
                  <a:srgbClr val="C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</a:rPr>
              <a:t>3692 M geodézia, kartografia a kataster</a:t>
            </a:r>
          </a:p>
          <a:p>
            <a:pPr marL="215900" indent="-215900" algn="l">
              <a:lnSpc>
                <a:spcPct val="100000"/>
              </a:lnSpc>
              <a:buClr>
                <a:srgbClr val="000000"/>
              </a:buClr>
            </a:pPr>
            <a:endParaRPr lang="sk-SK" sz="4500" spc="-1" dirty="0">
              <a:solidFill>
                <a:srgbClr val="2E2B1A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5900" indent="-215900" algn="l">
              <a:buClr>
                <a:srgbClr val="000000"/>
              </a:buClr>
            </a:pPr>
            <a:r>
              <a:rPr lang="sk-SK" sz="2000" spc="-1" dirty="0">
                <a:solidFill>
                  <a:srgbClr val="2E2B1A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sk-SK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ea typeface="Arial" panose="020B0604020202020204"/>
              <a:cs typeface="Arial" panose="020B0604020202020204" pitchFamily="34" charset="0"/>
            </a:endParaRPr>
          </a:p>
          <a:p>
            <a:pPr marL="215900" indent="-215900" algn="l">
              <a:lnSpc>
                <a:spcPct val="100000"/>
              </a:lnSpc>
              <a:buClr>
                <a:srgbClr val="000000"/>
              </a:buClr>
            </a:pPr>
            <a:endParaRPr lang="sk-SK" sz="20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endParaRPr lang="sk-SK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  <a:ea typeface="Arial" panose="020B0604020202020204"/>
            </a:endParaRPr>
          </a:p>
          <a:p>
            <a:endParaRPr lang="sk-SK" sz="24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/>
            </a:endParaRPr>
          </a:p>
          <a:p>
            <a:endParaRPr lang="sk-SK" dirty="0"/>
          </a:p>
        </p:txBody>
      </p:sp>
      <p:pic>
        <p:nvPicPr>
          <p:cNvPr id="4098" name="Picture 2" descr="G:\šk.rok 2017-2018\prezentácie na šk.rok 2018\do prezentácie\barr3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84300" y="5301208"/>
            <a:ext cx="1536171" cy="1382554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3877"/>
    </mc:Choice>
    <mc:Fallback>
      <p:transition advTm="23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:\Users\STAVBR~1\AppData\Local\Temp\4Mikulo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6348" y="3611382"/>
            <a:ext cx="3648779" cy="2736584"/>
          </a:xfrm>
          <a:prstGeom prst="rect">
            <a:avLst/>
          </a:prstGeom>
          <a:noFill/>
        </p:spPr>
      </p:pic>
      <p:pic>
        <p:nvPicPr>
          <p:cNvPr id="1031" name="Picture 7" descr="C:\Users\STAVBR~1\AppData\Local\Temp\2Kroměříž-zámok, interié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036748"/>
            <a:ext cx="3912061" cy="2934046"/>
          </a:xfrm>
          <a:prstGeom prst="rect">
            <a:avLst/>
          </a:prstGeom>
          <a:noFill/>
        </p:spPr>
      </p:pic>
      <p:sp>
        <p:nvSpPr>
          <p:cNvPr id="9" name="BlokTextu 8"/>
          <p:cNvSpPr txBox="1"/>
          <p:nvPr/>
        </p:nvSpPr>
        <p:spPr>
          <a:xfrm>
            <a:off x="251520" y="332657"/>
            <a:ext cx="8424936" cy="1027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tí najlepší, tí, čo zapojením sa do rôznych súťaží vyhrávajú a tak úspešne  reprezentujú našu školu  idú za odmenu na výlet za poznaním krásnej  architektúry, alebo  zaujímavých miest na Slovensku, alebo v Čechách.</a:t>
            </a:r>
            <a:endParaRPr lang="sk-S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med" advTm="126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dirty="0">
                <a:latin typeface="Arial" panose="020B0604020202020204" pitchFamily="34" charset="0"/>
                <a:cs typeface="Arial" panose="020B0604020202020204" pitchFamily="34" charset="0"/>
              </a:rPr>
              <a:t>Študijný odbor </a:t>
            </a:r>
            <a:r>
              <a:rPr lang="sk-SK" sz="2800" b="1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</a:rPr>
              <a:t>3650 M staviteľstvo</a:t>
            </a:r>
            <a:endParaRPr lang="sk-SK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268760"/>
            <a:ext cx="4040188" cy="906115"/>
          </a:xfrm>
        </p:spPr>
        <p:txBody>
          <a:bodyPr>
            <a:normAutofit fontScale="40000" lnSpcReduction="20000"/>
          </a:bodyPr>
          <a:lstStyle/>
          <a:p>
            <a:endParaRPr lang="sk-SK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sz="2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6800" dirty="0">
                <a:latin typeface="Arial" panose="020B0604020202020204" pitchFamily="34" charset="0"/>
                <a:cs typeface="Arial" panose="020B0604020202020204" pitchFamily="34" charset="0"/>
              </a:rPr>
              <a:t>4. ročník - maturita</a:t>
            </a:r>
          </a:p>
          <a:p>
            <a:endParaRPr lang="sk-SK" sz="27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sk-SK" sz="2000" b="1" dirty="0">
                <a:latin typeface="Arial" panose="020B0604020202020204" pitchFamily="34" charset="0"/>
                <a:cs typeface="Arial" panose="020B0604020202020204" pitchFamily="34" charset="0"/>
              </a:rPr>
              <a:t>PČOZ</a:t>
            </a:r>
            <a:r>
              <a:rPr lang="sk-SK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4"/>
          </p:nvPr>
        </p:nvSpPr>
        <p:spPr>
          <a:xfrm>
            <a:off x="6444208" y="2348880"/>
            <a:ext cx="2372843" cy="3182951"/>
          </a:xfrm>
        </p:spPr>
        <p:txBody>
          <a:bodyPr>
            <a:normAutofit/>
          </a:bodyPr>
          <a:lstStyle/>
          <a:p>
            <a:r>
              <a:rPr lang="sk-SK" sz="2000" b="1" dirty="0">
                <a:latin typeface="Arial" panose="020B0604020202020204" pitchFamily="34" charset="0"/>
                <a:cs typeface="Arial" panose="020B0604020202020204" pitchFamily="34" charset="0"/>
              </a:rPr>
              <a:t>TČOZ</a:t>
            </a:r>
          </a:p>
          <a:p>
            <a:pPr>
              <a:buNone/>
            </a:pPr>
            <a:r>
              <a:rPr lang="sk-SK" dirty="0"/>
              <a:t>   </a:t>
            </a:r>
            <a:r>
              <a:rPr lang="sk-SK" sz="1800" b="1" dirty="0">
                <a:latin typeface="Arial" panose="020B0604020202020204" pitchFamily="34" charset="0"/>
                <a:cs typeface="Arial" panose="020B0604020202020204" pitchFamily="34" charset="0"/>
              </a:rPr>
              <a:t>3 - 4 dni – máj - jún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None/>
            </a:pPr>
            <a:r>
              <a:rPr lang="sk-SK" sz="1800" dirty="0">
                <a:latin typeface="Arial" panose="020B0604020202020204" pitchFamily="34" charset="0"/>
                <a:cs typeface="Arial" panose="020B0604020202020204" pitchFamily="34" charset="0"/>
              </a:rPr>
              <a:t>    - 25  teoretických otázok z  odborných predmetov</a:t>
            </a:r>
          </a:p>
        </p:txBody>
      </p:sp>
      <p:sp>
        <p:nvSpPr>
          <p:cNvPr id="9" name="BlokTextu 8"/>
          <p:cNvSpPr txBox="1"/>
          <p:nvPr/>
        </p:nvSpPr>
        <p:spPr>
          <a:xfrm>
            <a:off x="395536" y="2636912"/>
            <a:ext cx="252028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2 dni - apríl</a:t>
            </a:r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prvý deň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– pozemné staviteľstvo (dopravné staviteľstvo)</a:t>
            </a:r>
          </a:p>
          <a:p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druhý deň </a:t>
            </a: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– stavebné konštrukcie, stavebná prevádzka, CAD systémy, stavebná fyzika, geodézia...</a:t>
            </a:r>
          </a:p>
        </p:txBody>
      </p:sp>
      <p:pic>
        <p:nvPicPr>
          <p:cNvPr id="1026" name="Picture 2" descr="F:\šk.rok 2017-2018\prezentácie na šk.rok 2018\do prezentácie\RMvLA6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276872"/>
            <a:ext cx="3240000" cy="32400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7193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1412776"/>
            <a:ext cx="7772400" cy="938535"/>
          </a:xfrm>
        </p:spPr>
        <p:txBody>
          <a:bodyPr>
            <a:normAutofit/>
          </a:bodyPr>
          <a:lstStyle/>
          <a:p>
            <a:r>
              <a:rPr lang="sk-SK" sz="3600" dirty="0">
                <a:latin typeface="Arial" panose="020B0604020202020204" pitchFamily="34" charset="0"/>
                <a:cs typeface="Arial" panose="020B0604020202020204" pitchFamily="34" charset="0"/>
              </a:rPr>
              <a:t>Ostatné aktivity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15616" y="2852936"/>
            <a:ext cx="6400800" cy="1752600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sk-SK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Súťaže, SOČ, exkurzie, prednášky, konferencie, projektové dni, kultúrno - spoločenské aktivity - kino, divadlo, koncerty, imatrikulácie, aktivity žiackej  školskej rady - Mikuláš, Valentín, športové aktivity - lyžiarsky, turnaje, plaváreň, turistika, vzdelávacie krúžky, .... 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1149271" y="764704"/>
            <a:ext cx="6984776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700" dirty="0">
                <a:latin typeface="Arial" panose="020B0604020202020204" pitchFamily="34" charset="0"/>
                <a:cs typeface="Arial" panose="020B0604020202020204" pitchFamily="34" charset="0"/>
              </a:rPr>
              <a:t>Študijný odbor </a:t>
            </a:r>
            <a:r>
              <a:rPr lang="sk-SK" sz="2700" b="1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</a:rPr>
              <a:t>3650 M staviteľstvo</a:t>
            </a:r>
            <a:endParaRPr lang="sk-SK" sz="2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F:\šk.rok 2017-2018\prezentácie na šk.rok 2018\do prezentácie\Alumno-Sentado-En-Libros-De-Texto-6076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64288" y="4581128"/>
            <a:ext cx="1733550" cy="1981200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5488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27405" y="1183005"/>
            <a:ext cx="7772400" cy="1094105"/>
          </a:xfrm>
        </p:spPr>
        <p:txBody>
          <a:bodyPr>
            <a:normAutofit fontScale="90000"/>
          </a:bodyPr>
          <a:lstStyle/>
          <a:p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Projekt IMAGRAM</a:t>
            </a:r>
            <a:b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k-SK" sz="2000" b="1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I</a:t>
            </a:r>
            <a:r>
              <a:rPr lang="sk-SK" sz="2000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novujeme </a:t>
            </a:r>
            <a:r>
              <a:rPr lang="sk-SK" sz="2000" b="1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M</a:t>
            </a:r>
            <a:r>
              <a:rPr lang="sk-SK" sz="2000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odernizujeme </a:t>
            </a:r>
            <a:r>
              <a:rPr lang="sk-SK" sz="2000" b="1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A</a:t>
            </a:r>
            <a:r>
              <a:rPr lang="sk-SK" sz="2000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ktivizujeme </a:t>
            </a:r>
            <a:r>
              <a:rPr lang="sk-SK" sz="2000" b="1" spc="-1" dirty="0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GRAM</a:t>
            </a:r>
            <a:r>
              <a:rPr lang="sk-SK" sz="2000" spc="-1" dirty="0" err="1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otnosti</a:t>
            </a:r>
            <a:r>
              <a:rPr lang="sk-SK" sz="2000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Times New Roman" panose="02020603050405020304"/>
                <a:cs typeface="Arial" panose="020B0604020202020204" pitchFamily="34" charset="0"/>
              </a:rPr>
              <a:t> nám pomohol získať:</a:t>
            </a:r>
            <a:r>
              <a:rPr lang="sk-SK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sk-SK" sz="20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sk-SK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4932040" y="2132856"/>
            <a:ext cx="3520480" cy="3168352"/>
          </a:xfrm>
        </p:spPr>
        <p:txBody>
          <a:bodyPr>
            <a:normAutofit fontScale="72500" lnSpcReduction="2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sk-SK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nové učebné pomôcky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nové vybavenie  </a:t>
            </a:r>
          </a:p>
          <a:p>
            <a:pPr algn="l">
              <a:buFont typeface="Arial" panose="020B0604020202020204" pitchFamily="34" charset="0"/>
            </a:pPr>
            <a:r>
              <a:rPr lang="sk-SK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odborných učební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pracovné listy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odbornú literatúru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prostriedky na exkurzie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k-SK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vzdelávanie učiteľov</a:t>
            </a:r>
            <a:endParaRPr lang="sk-SK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1619672" y="332656"/>
            <a:ext cx="6048672" cy="50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2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Študijný odbor </a:t>
            </a:r>
            <a:r>
              <a:rPr lang="sk-SK" sz="2700" b="1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</a:rPr>
              <a:t>3650 M staviteľstvo </a:t>
            </a:r>
          </a:p>
        </p:txBody>
      </p:sp>
      <p:pic>
        <p:nvPicPr>
          <p:cNvPr id="5122" name="Picture 2" descr="G:\šk.rok 2017-2018\prezentácie na šk.rok 2018\do prezentácie\meeting-animation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2492896"/>
            <a:ext cx="3168352" cy="3510333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635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67360" y="116840"/>
            <a:ext cx="8191500" cy="864235"/>
          </a:xfrm>
        </p:spPr>
        <p:txBody>
          <a:bodyPr>
            <a:normAutofit/>
          </a:bodyPr>
          <a:lstStyle/>
          <a:p>
            <a:r>
              <a:rPr lang="sk-SK" sz="2800" b="1" dirty="0">
                <a:latin typeface="Arial" panose="020B0604020202020204" pitchFamily="34" charset="0"/>
                <a:cs typeface="Arial" panose="020B0604020202020204" pitchFamily="34" charset="0"/>
              </a:rPr>
              <a:t>Po úspešnom ukončení našej školy sa dá: 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95605" y="981710"/>
            <a:ext cx="6400800" cy="1430655"/>
          </a:xfrm>
        </p:spPr>
        <p:txBody>
          <a:bodyPr>
            <a:normAutofit fontScale="90000"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sk-SK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pokračovať v štúdiu na vysokej škole (Žilina, Brno,   </a:t>
            </a:r>
          </a:p>
          <a:p>
            <a:pPr algn="l">
              <a:buFont typeface="Arial" panose="020B0604020202020204" pitchFamily="34" charset="0"/>
            </a:pPr>
            <a:r>
              <a:rPr lang="sk-SK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Bratislava, Košice, Praha, Ostrava...)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zamestnať sa v stavebnej firme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sk-SK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založiť si živnosť....</a:t>
            </a:r>
          </a:p>
          <a:p>
            <a:endParaRPr lang="sk-SK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Výsledok vyhľadávania obrázkov pre dopyt uniza žilin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996952"/>
            <a:ext cx="2842104" cy="1800000"/>
          </a:xfrm>
          <a:prstGeom prst="rect">
            <a:avLst/>
          </a:prstGeom>
          <a:noFill/>
        </p:spPr>
      </p:pic>
      <p:pic>
        <p:nvPicPr>
          <p:cNvPr id="1028" name="Picture 4" descr="Výsledok vyhľadávania obrázkov pre dopyt stu bratislav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492896"/>
            <a:ext cx="2700000" cy="1800000"/>
          </a:xfrm>
          <a:prstGeom prst="rect">
            <a:avLst/>
          </a:prstGeom>
          <a:noFill/>
        </p:spPr>
      </p:pic>
      <p:pic>
        <p:nvPicPr>
          <p:cNvPr id="1030" name="Picture 6" descr="Výsledok vyhľadávania obrázkov pre dopyt vut br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3585" y="1283970"/>
            <a:ext cx="2502535" cy="1640840"/>
          </a:xfrm>
          <a:prstGeom prst="rect">
            <a:avLst/>
          </a:prstGeom>
          <a:noFill/>
        </p:spPr>
      </p:pic>
      <p:pic>
        <p:nvPicPr>
          <p:cNvPr id="1032" name="Picture 8" descr="Výsledok vyhľadávania obrázkov pre dopyt čvut fakulta stavební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4437112"/>
            <a:ext cx="2399999" cy="1800000"/>
          </a:xfrm>
          <a:prstGeom prst="rect">
            <a:avLst/>
          </a:prstGeom>
          <a:noFill/>
        </p:spPr>
      </p:pic>
      <p:sp>
        <p:nvSpPr>
          <p:cNvPr id="1038" name="AutoShape 14" descr="Výsledok vyhľadávania obrázkov pre dopyt vut ostrava"/>
          <p:cNvSpPr>
            <a:spLocks noChangeAspect="1" noChangeArrowheads="1"/>
          </p:cNvSpPr>
          <p:nvPr/>
        </p:nvSpPr>
        <p:spPr bwMode="auto">
          <a:xfrm>
            <a:off x="155575" y="-792163"/>
            <a:ext cx="2857500" cy="16573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sk-SK"/>
          </a:p>
        </p:txBody>
      </p:sp>
      <p:sp>
        <p:nvSpPr>
          <p:cNvPr id="1040" name="AutoShape 16" descr="Výsledok vyhľadávania obrázkov pre dopyt vut ostrava"/>
          <p:cNvSpPr>
            <a:spLocks noChangeAspect="1" noChangeArrowheads="1"/>
          </p:cNvSpPr>
          <p:nvPr/>
        </p:nvSpPr>
        <p:spPr bwMode="auto">
          <a:xfrm>
            <a:off x="155575" y="-792163"/>
            <a:ext cx="2857500" cy="165735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sk-SK"/>
          </a:p>
        </p:txBody>
      </p:sp>
      <p:pic>
        <p:nvPicPr>
          <p:cNvPr id="13" name="Picture 2" descr="Výsledok vyhľadávania obrázkov pre dopyt vut ostrav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4940001"/>
            <a:ext cx="2857500" cy="1657351"/>
          </a:xfrm>
          <a:prstGeom prst="rect">
            <a:avLst/>
          </a:prstGeom>
          <a:noFill/>
        </p:spPr>
      </p:pic>
    </p:spTree>
  </p:cSld>
  <p:clrMapOvr>
    <a:masterClrMapping/>
  </p:clrMapOvr>
  <p:transition spd="med" advTm="6127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lokTextu 5"/>
          <p:cNvSpPr txBox="1"/>
          <p:nvPr/>
        </p:nvSpPr>
        <p:spPr>
          <a:xfrm>
            <a:off x="527050" y="465455"/>
            <a:ext cx="8159750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b="1" dirty="0">
                <a:latin typeface="Arial" panose="020B0604020202020204" pitchFamily="34" charset="0"/>
                <a:cs typeface="Arial" panose="020B0604020202020204" pitchFamily="34" charset="0"/>
              </a:rPr>
              <a:t>Tešíme sa na Vás, a dúfame, že sa čoskoro stretneme v novom školskom roku na pôde našej školy –</a:t>
            </a:r>
          </a:p>
          <a:p>
            <a:r>
              <a:rPr lang="sk-SK" sz="2800" b="1" dirty="0">
                <a:latin typeface="Arial" panose="020B0604020202020204" pitchFamily="34" charset="0"/>
                <a:cs typeface="Arial" panose="020B0604020202020204" pitchFamily="34" charset="0"/>
              </a:rPr>
              <a:t>SPŠ stavebnej v Žiline </a:t>
            </a:r>
          </a:p>
        </p:txBody>
      </p:sp>
      <p:pic>
        <p:nvPicPr>
          <p:cNvPr id="100" name="Content Placeholder 99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4520" y="2867025"/>
            <a:ext cx="5468620" cy="32334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6272530" y="5880100"/>
            <a:ext cx="240347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altLang="en-US"/>
              <a:t>Ďakujeme za pozornosť.</a:t>
            </a:r>
          </a:p>
        </p:txBody>
      </p:sp>
    </p:spTree>
  </p:cSld>
  <p:clrMapOvr>
    <a:masterClrMapping/>
  </p:clrMapOvr>
  <p:transition spd="med" advTm="5076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260450"/>
            <a:ext cx="7632848" cy="1128280"/>
          </a:xfrm>
        </p:spPr>
        <p:txBody>
          <a:bodyPr>
            <a:normAutofit/>
          </a:bodyPr>
          <a:lstStyle/>
          <a:p>
            <a:r>
              <a:rPr lang="sk-SK" sz="2800" dirty="0">
                <a:latin typeface="Arial" panose="020B0604020202020204" pitchFamily="34" charset="0"/>
                <a:cs typeface="Arial" panose="020B0604020202020204" pitchFamily="34" charset="0"/>
              </a:rPr>
              <a:t>Študijný odbor </a:t>
            </a:r>
            <a:r>
              <a:rPr lang="sk-SK" sz="2800" b="1" spc="-1" dirty="0"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</a:rPr>
              <a:t>3650 M staviteľstvo</a:t>
            </a:r>
            <a:endParaRPr lang="sk-SK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G:\šk.rok 2017-2018\prezentácie na šk.rok 2018\do prezentácie\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1498" y="1201282"/>
            <a:ext cx="2672528" cy="1784840"/>
          </a:xfrm>
          <a:prstGeom prst="rect">
            <a:avLst/>
          </a:prstGeom>
          <a:noFill/>
        </p:spPr>
      </p:pic>
      <p:sp>
        <p:nvSpPr>
          <p:cNvPr id="8" name="BlokTextu 7"/>
          <p:cNvSpPr txBox="1"/>
          <p:nvPr/>
        </p:nvSpPr>
        <p:spPr>
          <a:xfrm>
            <a:off x="3867150" y="1388745"/>
            <a:ext cx="5184140" cy="4984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Baví Vás kreslenie, máte fantáziu a chuť spojiť logiku s priestorovou predstavivosťou a umocniť ju technickým myslením?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Predstavujete si, že raz chcete navrhovať budovy nie len preto, aby ľudia mali kde bývať, ale hlavne preto, aby sa im v nich bývalo pohodlne, zdravo, bezpečne a útulne 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2000" dirty="0">
                <a:latin typeface="Arial" panose="020B0604020202020204" pitchFamily="34" charset="0"/>
                <a:cs typeface="Arial" panose="020B0604020202020204" pitchFamily="34" charset="0"/>
              </a:rPr>
              <a:t>A chcete sa stať už po strednej škole odborníkmi použiteľným v praxi , alebo chcete umocniť vedomosti o navrhovaní budov štúdiom na vysokej škole?</a:t>
            </a:r>
          </a:p>
          <a:p>
            <a:endParaRPr lang="sk-SK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sz="2000" b="1" dirty="0">
                <a:latin typeface="Arial" panose="020B0604020202020204" pitchFamily="34" charset="0"/>
                <a:cs typeface="Arial" panose="020B0604020202020204" pitchFamily="34" charset="0"/>
              </a:rPr>
              <a:t>TAK  je odbor staviteľstvo tým pravým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Obrázok 6" descr="timthum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39009" y="3035827"/>
            <a:ext cx="1715207" cy="1522729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33219"/>
            <a:ext cx="2702024" cy="1803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1714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textu 5"/>
          <p:cNvSpPr>
            <a:spLocks noGrp="1"/>
          </p:cNvSpPr>
          <p:nvPr>
            <p:ph type="body" idx="1"/>
          </p:nvPr>
        </p:nvSpPr>
        <p:spPr>
          <a:xfrm>
            <a:off x="755576" y="548681"/>
            <a:ext cx="7772400" cy="576063"/>
          </a:xfrm>
        </p:spPr>
        <p:txBody>
          <a:bodyPr>
            <a:normAutofit/>
          </a:bodyPr>
          <a:lstStyle/>
          <a:p>
            <a:pPr algn="ctr"/>
            <a:r>
              <a:rPr lang="sk-SK" sz="2800" dirty="0">
                <a:latin typeface="Arial" panose="020B0604020202020204" pitchFamily="34" charset="0"/>
                <a:cs typeface="Arial" panose="020B0604020202020204" pitchFamily="34" charset="0"/>
              </a:rPr>
              <a:t>Študijný odbor </a:t>
            </a:r>
            <a:r>
              <a:rPr lang="sk-SK" sz="2800" b="1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</a:rPr>
              <a:t>3650 M staviteľstvo </a:t>
            </a:r>
          </a:p>
        </p:txBody>
      </p:sp>
      <p:grpSp>
        <p:nvGrpSpPr>
          <p:cNvPr id="15" name="Skupina 14"/>
          <p:cNvGrpSpPr/>
          <p:nvPr/>
        </p:nvGrpSpPr>
        <p:grpSpPr>
          <a:xfrm>
            <a:off x="1043305" y="1196340"/>
            <a:ext cx="7372350" cy="460375"/>
            <a:chOff x="755576" y="2276872"/>
            <a:chExt cx="1944216" cy="586948"/>
          </a:xfrm>
        </p:grpSpPr>
        <p:sp>
          <p:nvSpPr>
            <p:cNvPr id="9" name="Obdĺžnik 8"/>
            <p:cNvSpPr/>
            <p:nvPr/>
          </p:nvSpPr>
          <p:spPr>
            <a:xfrm>
              <a:off x="755576" y="2276872"/>
              <a:ext cx="1944216" cy="57606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13" name="BlokTextu 12"/>
            <p:cNvSpPr txBox="1"/>
            <p:nvPr/>
          </p:nvSpPr>
          <p:spPr>
            <a:xfrm>
              <a:off x="755576" y="2276872"/>
              <a:ext cx="1800200" cy="586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Zameranie:  Konštrukcie pozemných stavieb </a:t>
              </a:r>
            </a:p>
          </p:txBody>
        </p:sp>
      </p:grpSp>
      <p:sp>
        <p:nvSpPr>
          <p:cNvPr id="14" name="BlokTextu 13"/>
          <p:cNvSpPr txBox="1"/>
          <p:nvPr/>
        </p:nvSpPr>
        <p:spPr>
          <a:xfrm>
            <a:off x="1043608" y="400506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BlokTextu 31"/>
          <p:cNvSpPr txBox="1"/>
          <p:nvPr/>
        </p:nvSpPr>
        <p:spPr>
          <a:xfrm>
            <a:off x="971600" y="5805264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607695" y="1959610"/>
            <a:ext cx="7998460" cy="2214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 špecializácii </a:t>
            </a:r>
            <a:r>
              <a:rPr lang="sk-SK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Konštrukcie pozemných stavieb </a:t>
            </a: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 spája predstavivosť a kreativita so zmyslom pre detail, pre technické riešenia. Technik a konštruktér zároveň v každom odbornom predmete hľadá a nachádza </a:t>
            </a:r>
            <a:r>
              <a:rPr lang="sk-SK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náväznosť</a:t>
            </a: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kontinuitu, prepojenie a chce spoznávať ďalšie. Vyberie si ho ten, kto chce tvoriť konštrukčne reálnu stavbu, nie len dizajn.</a:t>
            </a:r>
            <a:endParaRPr lang="sk-SK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Obrázok 18" descr="timthum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2792" y="5297726"/>
            <a:ext cx="1665108" cy="1223391"/>
          </a:xfrm>
          <a:prstGeom prst="rect">
            <a:avLst/>
          </a:prstGeom>
        </p:spPr>
      </p:pic>
      <p:pic>
        <p:nvPicPr>
          <p:cNvPr id="21" name="Obrázok 20" descr="Architekt versus projektant: koho si vybrat pro návrh domu? - Deník.cz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5245" y="4174490"/>
            <a:ext cx="4328795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10" y="4173855"/>
            <a:ext cx="1426845" cy="100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13337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textu 5"/>
          <p:cNvSpPr>
            <a:spLocks noGrp="1"/>
          </p:cNvSpPr>
          <p:nvPr>
            <p:ph type="body" idx="1"/>
          </p:nvPr>
        </p:nvSpPr>
        <p:spPr>
          <a:xfrm>
            <a:off x="755576" y="548681"/>
            <a:ext cx="7772400" cy="576063"/>
          </a:xfrm>
        </p:spPr>
        <p:txBody>
          <a:bodyPr>
            <a:normAutofit/>
          </a:bodyPr>
          <a:lstStyle/>
          <a:p>
            <a:pPr algn="ctr"/>
            <a:r>
              <a:rPr lang="sk-SK" sz="2800" dirty="0">
                <a:latin typeface="Arial" panose="020B0604020202020204" pitchFamily="34" charset="0"/>
                <a:cs typeface="Arial" panose="020B0604020202020204" pitchFamily="34" charset="0"/>
              </a:rPr>
              <a:t>Študijný odbor </a:t>
            </a:r>
            <a:r>
              <a:rPr lang="sk-SK" sz="2800" b="1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</a:rPr>
              <a:t>3650 M staviteľstvo </a:t>
            </a:r>
          </a:p>
        </p:txBody>
      </p:sp>
      <p:grpSp>
        <p:nvGrpSpPr>
          <p:cNvPr id="15" name="Skupina 14"/>
          <p:cNvGrpSpPr/>
          <p:nvPr/>
        </p:nvGrpSpPr>
        <p:grpSpPr>
          <a:xfrm>
            <a:off x="1043305" y="1176655"/>
            <a:ext cx="7332345" cy="460375"/>
            <a:chOff x="755576" y="2276872"/>
            <a:chExt cx="1944216" cy="586948"/>
          </a:xfrm>
        </p:grpSpPr>
        <p:sp>
          <p:nvSpPr>
            <p:cNvPr id="9" name="Obdĺžnik 8"/>
            <p:cNvSpPr/>
            <p:nvPr/>
          </p:nvSpPr>
          <p:spPr>
            <a:xfrm>
              <a:off x="755576" y="2276872"/>
              <a:ext cx="1944216" cy="57606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13" name="BlokTextu 12"/>
            <p:cNvSpPr txBox="1"/>
            <p:nvPr/>
          </p:nvSpPr>
          <p:spPr>
            <a:xfrm>
              <a:off x="755576" y="2276872"/>
              <a:ext cx="1800200" cy="586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Zameranie: Konštrukcie pozemných stavieb </a:t>
              </a:r>
            </a:p>
          </p:txBody>
        </p:sp>
      </p:grpSp>
      <p:sp>
        <p:nvSpPr>
          <p:cNvPr id="14" name="BlokTextu 13"/>
          <p:cNvSpPr txBox="1"/>
          <p:nvPr/>
        </p:nvSpPr>
        <p:spPr>
          <a:xfrm>
            <a:off x="1043608" y="400506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BlokTextu 17"/>
          <p:cNvSpPr txBox="1"/>
          <p:nvPr/>
        </p:nvSpPr>
        <p:spPr>
          <a:xfrm>
            <a:off x="1043608" y="1832035"/>
            <a:ext cx="3888432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Odborné predmety: 1. ročník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deskriptívna geometria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pozemné staviteľstvo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stavebné materiály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odborné kreslenie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CAD systémy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konštrukčné cvičenia</a:t>
            </a:r>
          </a:p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        ....a vo vyšších ročníkoch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prax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stavebná mechanika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interiérová tvorba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inžinierske stavby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geodézia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stavebné konštrukcie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stavebná fyzika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ekonomika</a:t>
            </a:r>
          </a:p>
        </p:txBody>
      </p:sp>
      <p:sp>
        <p:nvSpPr>
          <p:cNvPr id="32" name="BlokTextu 31"/>
          <p:cNvSpPr txBox="1"/>
          <p:nvPr/>
        </p:nvSpPr>
        <p:spPr>
          <a:xfrm>
            <a:off x="971600" y="5805264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Obvodové plášte budov - fasády - Anton Puškár a kolektí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132856"/>
            <a:ext cx="1321424" cy="168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tatika stavebných konštrukcií 2 - Gabriela Lajčákov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75" y="4124102"/>
            <a:ext cx="1457697" cy="214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Ekonomické minimum - Vieroslava Holková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237" y="3497733"/>
            <a:ext cx="1934338" cy="275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Príručka interiérového dizajnu - Frida Ramsted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151" y="4735763"/>
            <a:ext cx="1321424" cy="1531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Stavebné konštrukcie 1 a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812" y="2132856"/>
            <a:ext cx="1975404" cy="164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Poruchy striec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918" y="2122080"/>
            <a:ext cx="969963" cy="1375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Porotherm Profi by Wienerberger AG - issuu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957" y="4123152"/>
            <a:ext cx="1457697" cy="2125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10838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textu 5"/>
          <p:cNvSpPr>
            <a:spLocks noGrp="1"/>
          </p:cNvSpPr>
          <p:nvPr>
            <p:ph type="body" idx="1"/>
          </p:nvPr>
        </p:nvSpPr>
        <p:spPr>
          <a:xfrm>
            <a:off x="755576" y="548681"/>
            <a:ext cx="7772400" cy="576063"/>
          </a:xfrm>
        </p:spPr>
        <p:txBody>
          <a:bodyPr>
            <a:normAutofit/>
          </a:bodyPr>
          <a:lstStyle/>
          <a:p>
            <a:pPr algn="ctr"/>
            <a:r>
              <a:rPr lang="sk-SK" sz="2700" dirty="0">
                <a:latin typeface="Arial" panose="020B0604020202020204" pitchFamily="34" charset="0"/>
                <a:cs typeface="Arial" panose="020B0604020202020204" pitchFamily="34" charset="0"/>
              </a:rPr>
              <a:t>Študijný odbor </a:t>
            </a:r>
            <a:r>
              <a:rPr lang="sk-SK" sz="2700" b="1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</a:rPr>
              <a:t>3650 M staviteľstvo </a:t>
            </a:r>
          </a:p>
        </p:txBody>
      </p:sp>
      <p:grpSp>
        <p:nvGrpSpPr>
          <p:cNvPr id="15" name="Skupina 14"/>
          <p:cNvGrpSpPr/>
          <p:nvPr/>
        </p:nvGrpSpPr>
        <p:grpSpPr>
          <a:xfrm>
            <a:off x="1043305" y="1176655"/>
            <a:ext cx="7332345" cy="460375"/>
            <a:chOff x="755576" y="2276872"/>
            <a:chExt cx="1944216" cy="586948"/>
          </a:xfrm>
        </p:grpSpPr>
        <p:sp>
          <p:nvSpPr>
            <p:cNvPr id="9" name="Obdĺžnik 8"/>
            <p:cNvSpPr/>
            <p:nvPr/>
          </p:nvSpPr>
          <p:spPr>
            <a:xfrm>
              <a:off x="755576" y="2276872"/>
              <a:ext cx="1944216" cy="57606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13" name="BlokTextu 12"/>
            <p:cNvSpPr txBox="1"/>
            <p:nvPr/>
          </p:nvSpPr>
          <p:spPr>
            <a:xfrm>
              <a:off x="755576" y="2276872"/>
              <a:ext cx="1800200" cy="586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Zameranie:  Pozemné stavby a architektúra </a:t>
              </a:r>
            </a:p>
          </p:txBody>
        </p:sp>
      </p:grpSp>
      <p:sp>
        <p:nvSpPr>
          <p:cNvPr id="14" name="BlokTextu 13"/>
          <p:cNvSpPr txBox="1"/>
          <p:nvPr/>
        </p:nvSpPr>
        <p:spPr>
          <a:xfrm>
            <a:off x="1043608" y="400506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2" name="BlokTextu 31"/>
          <p:cNvSpPr txBox="1"/>
          <p:nvPr/>
        </p:nvSpPr>
        <p:spPr>
          <a:xfrm>
            <a:off x="971600" y="5805264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1102995" y="1988820"/>
            <a:ext cx="7503160" cy="51079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Páči  </a:t>
            </a:r>
            <a:r>
              <a:rPr lang="sk-SK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 Vám </a:t>
            </a: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architektúra, zaujímate sa interiérový dizajn, radi kreslíte, tvoríte a vymýšľate nové a nové nápady ako zaujať a odlíšiť sa od ostatných, tak je špecializácia </a:t>
            </a:r>
            <a:r>
              <a:rPr lang="sk-SK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Pozemné staviteľstvo a architektúra</a:t>
            </a:r>
            <a:r>
              <a:rPr lang="sk-SK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tým , čo ste hľadali. Talent a zmysel pre estetiku sa snúbi s technickým talentom, ktorej výsledkom je architektonicky krásna  a technicky dokonalá stavba</a:t>
            </a: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sk-SK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sk-SK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sk-SK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sk-SK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</a:pPr>
            <a:endParaRPr lang="sk-SK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</a:pPr>
            <a:r>
              <a:rPr lang="sk-SK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Konštrukcie vyžadujú nápad a presnosť, architektúra cit a umelecké nadanie!</a:t>
            </a:r>
            <a:endParaRPr lang="sk-SK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spcAft>
                <a:spcPts val="1000"/>
              </a:spcAft>
            </a:pPr>
            <a:r>
              <a:rPr lang="sk-SK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sk-S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Portál:Architektúra/Odporúčané články – Wikipé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9865" y="4117340"/>
            <a:ext cx="1370965" cy="1828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Architektonické skvosty Európy: 7 najzaujímavejších moderných stavieb |  Dromedár.s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72" y="4154876"/>
            <a:ext cx="2761218" cy="179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Dejiny architektúry | KNIHCENTRUM.s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20" y="4173855"/>
            <a:ext cx="1263015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12113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textu 5"/>
          <p:cNvSpPr>
            <a:spLocks noGrp="1"/>
          </p:cNvSpPr>
          <p:nvPr>
            <p:ph type="body" idx="1"/>
          </p:nvPr>
        </p:nvSpPr>
        <p:spPr>
          <a:xfrm>
            <a:off x="755576" y="548681"/>
            <a:ext cx="7772400" cy="576063"/>
          </a:xfrm>
        </p:spPr>
        <p:txBody>
          <a:bodyPr>
            <a:normAutofit/>
          </a:bodyPr>
          <a:lstStyle/>
          <a:p>
            <a:pPr algn="ctr"/>
            <a:r>
              <a:rPr lang="sk-SK" sz="2700" dirty="0">
                <a:latin typeface="Arial" panose="020B0604020202020204" pitchFamily="34" charset="0"/>
                <a:cs typeface="Arial" panose="020B0604020202020204" pitchFamily="34" charset="0"/>
              </a:rPr>
              <a:t>Študijný odbor </a:t>
            </a:r>
            <a:r>
              <a:rPr lang="sk-SK" sz="2700" b="1" spc="-1" dirty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ea typeface="Arial" panose="020B0604020202020204"/>
                <a:cs typeface="Arial" panose="020B0604020202020204" pitchFamily="34" charset="0"/>
              </a:rPr>
              <a:t>3650 M staviteľstvo </a:t>
            </a:r>
          </a:p>
        </p:txBody>
      </p:sp>
      <p:grpSp>
        <p:nvGrpSpPr>
          <p:cNvPr id="15" name="Skupina 14"/>
          <p:cNvGrpSpPr/>
          <p:nvPr/>
        </p:nvGrpSpPr>
        <p:grpSpPr>
          <a:xfrm>
            <a:off x="1043305" y="1176655"/>
            <a:ext cx="7744460" cy="460375"/>
            <a:chOff x="755576" y="2276872"/>
            <a:chExt cx="1944216" cy="586948"/>
          </a:xfrm>
        </p:grpSpPr>
        <p:sp>
          <p:nvSpPr>
            <p:cNvPr id="9" name="Obdĺžnik 8"/>
            <p:cNvSpPr/>
            <p:nvPr/>
          </p:nvSpPr>
          <p:spPr>
            <a:xfrm>
              <a:off x="755576" y="2276872"/>
              <a:ext cx="1944216" cy="576064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dirty="0"/>
            </a:p>
          </p:txBody>
        </p:sp>
        <p:sp>
          <p:nvSpPr>
            <p:cNvPr id="13" name="BlokTextu 12"/>
            <p:cNvSpPr txBox="1"/>
            <p:nvPr/>
          </p:nvSpPr>
          <p:spPr>
            <a:xfrm>
              <a:off x="755576" y="2276872"/>
              <a:ext cx="1800200" cy="586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k-SK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Z</a:t>
              </a:r>
              <a:r>
                <a:rPr lang="sk-SK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ameranie: Pozemné stavby a architektúra </a:t>
              </a:r>
            </a:p>
          </p:txBody>
        </p:sp>
      </p:grpSp>
      <p:sp>
        <p:nvSpPr>
          <p:cNvPr id="14" name="BlokTextu 13"/>
          <p:cNvSpPr txBox="1"/>
          <p:nvPr/>
        </p:nvSpPr>
        <p:spPr>
          <a:xfrm>
            <a:off x="1043608" y="4005064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BlokTextu 17"/>
          <p:cNvSpPr txBox="1"/>
          <p:nvPr/>
        </p:nvSpPr>
        <p:spPr>
          <a:xfrm>
            <a:off x="1043608" y="1832035"/>
            <a:ext cx="3888432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Odborné predmety: 1. ročník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deskriptívna geometria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pozemné staviteľstvo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stavebné materiály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odborné kreslenie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CAD systémy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 konštrukčné cvičenia</a:t>
            </a:r>
          </a:p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        ....a vo vyšších ročníkoch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dejiny architektúry a umenia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prax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stavebná mechanika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interiérová tvorba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architektonické cvičenie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geodézia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stavebné konštrukcie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stavebná fyzika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dirty="0">
                <a:latin typeface="Arial" panose="020B0604020202020204" pitchFamily="34" charset="0"/>
                <a:cs typeface="Arial" panose="020B0604020202020204" pitchFamily="34" charset="0"/>
              </a:rPr>
              <a:t>ekonomika</a:t>
            </a:r>
          </a:p>
        </p:txBody>
      </p:sp>
      <p:sp>
        <p:nvSpPr>
          <p:cNvPr id="32" name="BlokTextu 31"/>
          <p:cNvSpPr txBox="1"/>
          <p:nvPr/>
        </p:nvSpPr>
        <p:spPr>
          <a:xfrm>
            <a:off x="971600" y="5805264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4" name="Picture 8" descr="Všetko o dreve v interiéri a exteriéri - Erika Vodičková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494" y="4418180"/>
            <a:ext cx="1406655" cy="208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Ekonomické minimum - Vieroslava Holková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6630" y="4418330"/>
            <a:ext cx="1464945" cy="2086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Príručka interiérového dizajnu - Frida Ramsted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203" y="2073115"/>
            <a:ext cx="132142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ohľady do interiéru - Marína Ungerová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232" y="4418180"/>
            <a:ext cx="1525521" cy="2086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Architektura - Ondřej Šefců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865" y="2073275"/>
            <a:ext cx="1374775" cy="193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Odborné kreslenie pre 3. ročník gymnázií - Čihák, Jaroslav - virtuálny  antikvariát na Antikvariatik.s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443" y="2060415"/>
            <a:ext cx="1467351" cy="203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 advTm="8141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323528" y="404664"/>
            <a:ext cx="8208912" cy="14947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Čo sa naučíte na odbore 3650M staviteľstvo so zameraním na Konštrukcie pozemných stavieb a Pozemné stavby a architektúra? </a:t>
            </a:r>
            <a:endParaRPr lang="sk-S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"/>
            </a:pPr>
            <a:r>
              <a:rPr lang="sk-SK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KRESLIŤ ... KRESLIŤ PERSPEKTÍVU ...  KRESLIŤ </a:t>
            </a:r>
            <a:r>
              <a:rPr lang="sk-SK" sz="18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INTERIÉR </a:t>
            </a:r>
            <a:r>
              <a:rPr lang="sk-SK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... EXTERIÉR</a:t>
            </a:r>
            <a:endParaRPr lang="sk-S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772816"/>
            <a:ext cx="1914525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ok 5" descr="stick figure walking home - Clip Art Library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5" y="1772816"/>
            <a:ext cx="2448272" cy="206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ok 6" descr="Naklejka Ręczny rysunek domu • Pixers® - Żyjemy by zmieniać"/>
          <p:cNvPicPr/>
          <p:nvPr/>
        </p:nvPicPr>
        <p:blipFill>
          <a:blip r:embed="rId4" cstate="print"/>
          <a:srcRect l="4132" t="14640" r="2975" b="15881"/>
          <a:stretch>
            <a:fillRect/>
          </a:stretch>
        </p:blipFill>
        <p:spPr bwMode="auto">
          <a:xfrm>
            <a:off x="539552" y="3948696"/>
            <a:ext cx="535368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ok 7" descr="Umelecká kresba pre interiérových dizajnérov - Kreatívne kurzy -  Interiérový dizajn, koláže, fotografie, grafikaKreatívne kurzy –  Interiérový dizajn, koláže, fotografie, grafika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1760712"/>
            <a:ext cx="2914650" cy="206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ázok 8"/>
          <p:cNvPicPr/>
          <p:nvPr/>
        </p:nvPicPr>
        <p:blipFill>
          <a:blip r:embed="rId6" cstate="print"/>
          <a:srcRect l="18483" t="2905" r="18093" b="20539"/>
          <a:stretch>
            <a:fillRect/>
          </a:stretch>
        </p:blipFill>
        <p:spPr bwMode="auto">
          <a:xfrm>
            <a:off x="6019800" y="4654181"/>
            <a:ext cx="2124075" cy="1961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7169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395536" y="332656"/>
            <a:ext cx="8424936" cy="1155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"/>
            </a:pPr>
            <a:r>
              <a:rPr lang="sk-SK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NAVRHOVAŤ A PROJEKTOVAŤ ....   na začiatku LEN KONŠTRUKCIE ...  rukou </a:t>
            </a:r>
            <a:endParaRPr lang="sk-S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sk-SK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sk-SK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Obrázok 4" descr="Ako urobiť schodisko medzi poschodiami. Aké drevené schody si môžete urobiť  sami. Najlepšie je objednať si schodisko v stavebnej spoločnosti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454697"/>
            <a:ext cx="4345305" cy="235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ok 5"/>
          <p:cNvPicPr/>
          <p:nvPr/>
        </p:nvPicPr>
        <p:blipFill>
          <a:blip r:embed="rId3" cstate="print"/>
          <a:srcRect l="33880" t="13235" r="34619" b="8529"/>
          <a:stretch>
            <a:fillRect/>
          </a:stretch>
        </p:blipFill>
        <p:spPr bwMode="auto">
          <a:xfrm>
            <a:off x="5301739" y="1420541"/>
            <a:ext cx="3343275" cy="4935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4075108"/>
            <a:ext cx="3528392" cy="2285557"/>
          </a:xfrm>
          <a:prstGeom prst="rect">
            <a:avLst/>
          </a:prstGeom>
        </p:spPr>
      </p:pic>
    </p:spTree>
  </p:cSld>
  <p:clrMapOvr>
    <a:masterClrMapping/>
  </p:clrMapOvr>
  <p:transition spd="med" advTm="4946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3.1|2.3|3.1|2.4|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2.8"/>
</p:tagLst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1088</Words>
  <Application>Microsoft Office PowerPoint</Application>
  <PresentationFormat>Prezentácia na obrazovke (4:3)</PresentationFormat>
  <Paragraphs>164</Paragraphs>
  <Slides>25</Slides>
  <Notes>3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25</vt:i4>
      </vt:variant>
    </vt:vector>
  </HeadingPairs>
  <TitlesOfParts>
    <vt:vector size="31" baseType="lpstr">
      <vt:lpstr>Arial</vt:lpstr>
      <vt:lpstr>Arial Black</vt:lpstr>
      <vt:lpstr>Calibri</vt:lpstr>
      <vt:lpstr>Times New Roman</vt:lpstr>
      <vt:lpstr>Wingdings</vt:lpstr>
      <vt:lpstr>Motív Office</vt:lpstr>
      <vt:lpstr>          SPŠ stavebná Žilina</vt:lpstr>
      <vt:lpstr>Študijné odbory na našej škole:</vt:lpstr>
      <vt:lpstr>Študijný odbor 3650 M staviteľstvo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Študijný odbor 3650 M staviteľstvo</vt:lpstr>
      <vt:lpstr>Ostatné aktivity</vt:lpstr>
      <vt:lpstr>Projekt IMAGRAM Inovujeme Modernizujeme Aktivizujeme GRAMotnosti nám pomohol získať: </vt:lpstr>
      <vt:lpstr>Po úspešnom ukončení našej školy sa dá: 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Dáška</dc:creator>
  <cp:lastModifiedBy>Ing. Jozef Dudoň</cp:lastModifiedBy>
  <cp:revision>171</cp:revision>
  <dcterms:created xsi:type="dcterms:W3CDTF">2018-01-31T10:04:00Z</dcterms:created>
  <dcterms:modified xsi:type="dcterms:W3CDTF">2021-11-19T09:23:39Z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8BC74EC23AEC44D486CD83D3BA56863A</vt:lpwstr>
  </property>
  <property fmtid="{D5CDD505-2E9C-101B-9397-08002B2CF9AE}" pid="3" name="KSOProductBuildVer">
    <vt:lpwstr>1033-11.2.0.10387</vt:lpwstr>
  </property>
</Properties>
</file>